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83" r:id="rId10"/>
    <p:sldId id="262" r:id="rId11"/>
    <p:sldId id="263" r:id="rId12"/>
    <p:sldId id="265" r:id="rId13"/>
    <p:sldId id="267" r:id="rId14"/>
    <p:sldId id="272" r:id="rId15"/>
    <p:sldId id="285" r:id="rId16"/>
    <p:sldId id="259" r:id="rId17"/>
    <p:sldId id="284" r:id="rId18"/>
    <p:sldId id="264" r:id="rId19"/>
    <p:sldId id="291" r:id="rId20"/>
    <p:sldId id="276" r:id="rId21"/>
    <p:sldId id="292" r:id="rId22"/>
    <p:sldId id="269" r:id="rId23"/>
    <p:sldId id="293" r:id="rId24"/>
    <p:sldId id="286" r:id="rId25"/>
    <p:sldId id="274" r:id="rId26"/>
    <p:sldId id="277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875"/>
    <a:srgbClr val="B1392A"/>
    <a:srgbClr val="36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0AC7A0-9F0B-4D6F-BB8E-9BA75BC8DF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A5D3EC-D21A-4000-9C44-5443DA9A6105}" type="datetimeFigureOut">
              <a:rPr lang="en-US" smtClean="0"/>
              <a:pPr/>
              <a:t>5/15/2018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90530" y="1585338"/>
            <a:ext cx="46109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2248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Canada’s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2248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22487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062" y="4860928"/>
            <a:ext cx="745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System &amp; </a:t>
            </a:r>
          </a:p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Factors of Economic Growth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Gross Domestic </a:t>
            </a:r>
          </a:p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2210814"/>
            <a:ext cx="9941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5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2"/>
            <a:ext cx="10063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50"/>
            <a:ext cx="99411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28419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9"/>
            <a:ext cx="9941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operate.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</p:txBody>
      </p:sp>
    </p:spTree>
    <p:extLst>
      <p:ext uri="{BB962C8B-B14F-4D97-AF65-F5344CB8AC3E}">
        <p14:creationId xmlns:p14="http://schemas.microsoft.com/office/powerpoint/2010/main" val="397695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8"/>
            <a:ext cx="99411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is the knowledge and skills that make it possible for workers to earn a living producing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includes education, training, skills, and healthcare of the workers in a business or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2"/>
            <a:ext cx="10063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8"/>
            <a:ext cx="9941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foods or services to be provided by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236016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2"/>
            <a:ext cx="10063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50"/>
            <a:ext cx="9941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2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2"/>
            <a:ext cx="100630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Canada’s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50"/>
            <a:ext cx="994117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has a 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m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ixed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pretty close to a Market economy; however, there is some government regulation among industries.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does have “free enterprise”, which is competition between businesses.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is economically strong.</a:t>
            </a:r>
          </a:p>
        </p:txBody>
      </p:sp>
    </p:spTree>
    <p:extLst>
      <p:ext uri="{BB962C8B-B14F-4D97-AF65-F5344CB8AC3E}">
        <p14:creationId xmlns:p14="http://schemas.microsoft.com/office/powerpoint/2010/main" val="176282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Canada’s</a:t>
            </a:r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GDP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9"/>
            <a:ext cx="9941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GDP is $1.819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$43, 400.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 very high number; they are ranked 14</a:t>
            </a:r>
            <a:r>
              <a:rPr lang="en-US" sz="2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 has such a high GDP because of the abundance of the four factors of economic growth within the country: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243837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9"/>
            <a:ext cx="99411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Canada’s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iron ore, nickel, zinc, copper, gold, lead, rare earth elements, molybdenum, potash, diamonds, silver, fish, timber, wildlife, coal, petroleum, natural gas, hydropower</a:t>
            </a:r>
          </a:p>
          <a:p>
            <a:pPr lvl="1"/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country's petroleum sector is rapidly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growing with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Alberta's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reserves, ranking the country third in the world behind Saudi Arabia and Venezuela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sales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Canada’s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bring in money from all over the world.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76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87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9"/>
          <a:stretch/>
        </p:blipFill>
        <p:spPr>
          <a:xfrm>
            <a:off x="3948541" y="1309468"/>
            <a:ext cx="8128000" cy="540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" y="176295"/>
            <a:ext cx="5726541" cy="38887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8622" y="4157089"/>
            <a:ext cx="306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Timber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51822" y="1320433"/>
            <a:ext cx="3066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Diamond Mine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32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8" y="1"/>
            <a:ext cx="11211951" cy="633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4400" dirty="0"/>
          </a:p>
          <a:p>
            <a:r>
              <a:rPr lang="en-US" sz="2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SS6E1 The student will analyze different economic systems. </a:t>
            </a: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Compare how traditional, command, and market, economies answer the economic questions of 1-what to produce, 2-how to produce, and 3-for whom to produce. </a:t>
            </a:r>
          </a:p>
          <a:p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Explain how most countries have a mixed economy located on a continuum between pure market and pure command. </a:t>
            </a:r>
          </a:p>
          <a:p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Compare and contrast the basic types of economic systems found in 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Canada*,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Cuba, and Brazil. </a:t>
            </a: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*This file focuses on Canada only. Cuba &amp; Brazil are in my “Comparing Latin American Economies” file.</a:t>
            </a: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108085"/>
            <a:ext cx="99411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4.3% (only in Southern Canada; Northern Canada’s terrain is permafrost)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actually a large amount, considering Canada is the world’s 2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largest country.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wheat, barley, oilseed, tobacco, fruits, vegetables, dairy products, fish, forest products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7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87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3" y="1527054"/>
            <a:ext cx="6511675" cy="5203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5" y="189270"/>
            <a:ext cx="6785041" cy="4240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3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8"/>
            <a:ext cx="9941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Canada’s factories?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transportation equipment, chemicals, processed and unprocessed minerals, food products, wood and paper products, fish products, petroleum, and natural gas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(helping someone) accounts for much of Canada’s economy – areas such as insurance, banking, retail, and tourism.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5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875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6566" y="138747"/>
            <a:ext cx="30667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Pulp &amp; Paper Factory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25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50"/>
            <a:ext cx="99411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motor vehicles and parts, industrial machinery, aircraft, telecommunications equipment, chemicals, plastics, fertilizers, wood pulp, timber, crude petroleum, natural gas, electricity, &amp; aluminum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Nearly 75% of Canada’s exports are sold to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89462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046" y="2"/>
            <a:ext cx="109024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Struggles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50"/>
            <a:ext cx="99411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Unemployment &amp; poverty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Over-depletion of natural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Acid rain from factories near Great Lakes region is destroying timber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Improving public services (which forces the country to raise taxes) </a:t>
            </a:r>
          </a:p>
        </p:txBody>
      </p:sp>
    </p:spTree>
    <p:extLst>
      <p:ext uri="{BB962C8B-B14F-4D97-AF65-F5344CB8AC3E}">
        <p14:creationId xmlns:p14="http://schemas.microsoft.com/office/powerpoint/2010/main" val="75697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046" y="2"/>
            <a:ext cx="109024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3692" y="1616879"/>
            <a:ext cx="9941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7.3%</a:t>
            </a:r>
          </a:p>
          <a:p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9.4% can’t meet basic needs  </a:t>
            </a:r>
          </a:p>
        </p:txBody>
      </p:sp>
    </p:spTree>
    <p:extLst>
      <p:ext uri="{BB962C8B-B14F-4D97-AF65-F5344CB8AC3E}">
        <p14:creationId xmlns:p14="http://schemas.microsoft.com/office/powerpoint/2010/main" val="51043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9144" y="1524149"/>
            <a:ext cx="99411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1.04 Canadian dollars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.74 EU euros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Canadian dollar = .71 EU euros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US economy is a</a:t>
            </a:r>
            <a:r>
              <a:rPr lang="en-US" sz="32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little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stronger than Canada’s; however, the economy of the European Union is stronger than both!</a:t>
            </a:r>
          </a:p>
        </p:txBody>
      </p:sp>
    </p:spTree>
    <p:extLst>
      <p:ext uri="{BB962C8B-B14F-4D97-AF65-F5344CB8AC3E}">
        <p14:creationId xmlns:p14="http://schemas.microsoft.com/office/powerpoint/2010/main" val="164401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-228600"/>
            <a:ext cx="7315200" cy="7315200"/>
          </a:xfrm>
          <a:prstGeom prst="ellipse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90530" y="1585338"/>
            <a:ext cx="461094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2248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Canada’s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2248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22487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8062" y="4860928"/>
            <a:ext cx="745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System &amp; </a:t>
            </a:r>
          </a:p>
          <a:p>
            <a:pPr algn="ctr"/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Factors of Economic Growth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0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2"/>
            <a:ext cx="100630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457" y="1122363"/>
            <a:ext cx="99411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 smtClean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  <a:endParaRPr lang="en-US" sz="2800" b="1" dirty="0">
              <a:latin typeface="DK Sleepy Time" pitchFamily="50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0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469" y="2"/>
            <a:ext cx="104100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2933" y="1122363"/>
            <a:ext cx="9941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u="sng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1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469" y="2"/>
            <a:ext cx="104100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457" y="1122364"/>
            <a:ext cx="99411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469" y="2"/>
            <a:ext cx="104100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457" y="1122363"/>
            <a:ext cx="9941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9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8469" y="0"/>
            <a:ext cx="104100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</a:t>
            </a:r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457" y="1122363"/>
            <a:ext cx="9941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9143" y="0"/>
            <a:ext cx="10058400" cy="6858000"/>
          </a:xfrm>
          <a:prstGeom prst="rect">
            <a:avLst/>
          </a:prstGeom>
          <a:solidFill>
            <a:srgbClr val="36B1C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4458" y="0"/>
            <a:ext cx="100630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B1392A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4457" y="1200331"/>
            <a:ext cx="99411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</p:spTree>
    <p:extLst>
      <p:ext uri="{BB962C8B-B14F-4D97-AF65-F5344CB8AC3E}">
        <p14:creationId xmlns:p14="http://schemas.microsoft.com/office/powerpoint/2010/main" val="188921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1518</Words>
  <Application>Microsoft Office PowerPoint</Application>
  <PresentationFormat>Custom</PresentationFormat>
  <Paragraphs>186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Gordon A Burt</cp:lastModifiedBy>
  <cp:revision>23</cp:revision>
  <cp:lastPrinted>2016-01-10T14:35:46Z</cp:lastPrinted>
  <dcterms:created xsi:type="dcterms:W3CDTF">2016-01-10T14:43:17Z</dcterms:created>
  <dcterms:modified xsi:type="dcterms:W3CDTF">2018-05-15T15:25:14Z</dcterms:modified>
</cp:coreProperties>
</file>