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569" autoAdjust="0"/>
    <p:restoredTop sz="97158" autoAdjust="0"/>
  </p:normalViewPr>
  <p:slideViewPr>
    <p:cSldViewPr>
      <p:cViewPr>
        <p:scale>
          <a:sx n="77" d="100"/>
          <a:sy n="77" d="100"/>
        </p:scale>
        <p:origin x="-36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F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911AC950-837D-4BFA-8DE0-F88071529E05}" type="datetimeFigureOut">
              <a:rPr lang="fr-FR" smtClean="0"/>
              <a:pPr/>
              <a:t>01/05/2018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6FCD7A-9975-4936-819A-AF056482E1D5}" type="slidenum">
              <a:rPr lang="fr-FR" smtClean="0"/>
              <a:pPr/>
              <a:t>‹#›</a:t>
            </a:fld>
            <a:endParaRPr lang="fr-FR"/>
          </a:p>
        </p:txBody>
      </p:sp>
    </p:spTree>
    <p:extLst>
      <p:ext uri="{BB962C8B-B14F-4D97-AF65-F5344CB8AC3E}">
        <p14:creationId xmlns:p14="http://schemas.microsoft.com/office/powerpoint/2010/main" val="6066725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11AC950-837D-4BFA-8DE0-F88071529E05}" type="datetimeFigureOut">
              <a:rPr lang="fr-FR" smtClean="0"/>
              <a:pPr/>
              <a:t>01/05/2018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6FCD7A-9975-4936-819A-AF056482E1D5}" type="slidenum">
              <a:rPr lang="fr-FR" smtClean="0"/>
              <a:pPr/>
              <a:t>‹#›</a:t>
            </a:fld>
            <a:endParaRPr lang="fr-FR"/>
          </a:p>
        </p:txBody>
      </p:sp>
    </p:spTree>
    <p:extLst>
      <p:ext uri="{BB962C8B-B14F-4D97-AF65-F5344CB8AC3E}">
        <p14:creationId xmlns:p14="http://schemas.microsoft.com/office/powerpoint/2010/main" val="1989274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11AC950-837D-4BFA-8DE0-F88071529E05}" type="datetimeFigureOut">
              <a:rPr lang="fr-FR" smtClean="0"/>
              <a:pPr/>
              <a:t>01/05/2018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6FCD7A-9975-4936-819A-AF056482E1D5}" type="slidenum">
              <a:rPr lang="fr-FR" smtClean="0"/>
              <a:pPr/>
              <a:t>‹#›</a:t>
            </a:fld>
            <a:endParaRPr lang="fr-FR"/>
          </a:p>
        </p:txBody>
      </p:sp>
    </p:spTree>
    <p:extLst>
      <p:ext uri="{BB962C8B-B14F-4D97-AF65-F5344CB8AC3E}">
        <p14:creationId xmlns:p14="http://schemas.microsoft.com/office/powerpoint/2010/main" val="1607150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911AC950-837D-4BFA-8DE0-F88071529E05}" type="datetimeFigureOut">
              <a:rPr lang="fr-FR" smtClean="0"/>
              <a:pPr/>
              <a:t>01/05/2018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6FCD7A-9975-4936-819A-AF056482E1D5}" type="slidenum">
              <a:rPr lang="fr-FR" smtClean="0"/>
              <a:pPr/>
              <a:t>‹#›</a:t>
            </a:fld>
            <a:endParaRPr lang="fr-FR"/>
          </a:p>
        </p:txBody>
      </p:sp>
    </p:spTree>
    <p:extLst>
      <p:ext uri="{BB962C8B-B14F-4D97-AF65-F5344CB8AC3E}">
        <p14:creationId xmlns:p14="http://schemas.microsoft.com/office/powerpoint/2010/main" val="4200684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F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1AC950-837D-4BFA-8DE0-F88071529E05}" type="datetimeFigureOut">
              <a:rPr lang="fr-FR" smtClean="0"/>
              <a:pPr/>
              <a:t>01/05/2018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386FCD7A-9975-4936-819A-AF056482E1D5}" type="slidenum">
              <a:rPr lang="fr-FR" smtClean="0"/>
              <a:pPr/>
              <a:t>‹#›</a:t>
            </a:fld>
            <a:endParaRPr lang="fr-FR"/>
          </a:p>
        </p:txBody>
      </p:sp>
    </p:spTree>
    <p:extLst>
      <p:ext uri="{BB962C8B-B14F-4D97-AF65-F5344CB8AC3E}">
        <p14:creationId xmlns:p14="http://schemas.microsoft.com/office/powerpoint/2010/main" val="2962907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911AC950-837D-4BFA-8DE0-F88071529E05}" type="datetimeFigureOut">
              <a:rPr lang="fr-FR" smtClean="0"/>
              <a:pPr/>
              <a:t>01/05/2018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86FCD7A-9975-4936-819A-AF056482E1D5}" type="slidenum">
              <a:rPr lang="fr-FR" smtClean="0"/>
              <a:pPr/>
              <a:t>‹#›</a:t>
            </a:fld>
            <a:endParaRPr lang="fr-FR"/>
          </a:p>
        </p:txBody>
      </p:sp>
    </p:spTree>
    <p:extLst>
      <p:ext uri="{BB962C8B-B14F-4D97-AF65-F5344CB8AC3E}">
        <p14:creationId xmlns:p14="http://schemas.microsoft.com/office/powerpoint/2010/main" val="3060738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F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911AC950-837D-4BFA-8DE0-F88071529E05}" type="datetimeFigureOut">
              <a:rPr lang="fr-FR" smtClean="0"/>
              <a:pPr/>
              <a:t>01/05/2018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386FCD7A-9975-4936-819A-AF056482E1D5}" type="slidenum">
              <a:rPr lang="fr-FR" smtClean="0"/>
              <a:pPr/>
              <a:t>‹#›</a:t>
            </a:fld>
            <a:endParaRPr lang="fr-FR"/>
          </a:p>
        </p:txBody>
      </p:sp>
    </p:spTree>
    <p:extLst>
      <p:ext uri="{BB962C8B-B14F-4D97-AF65-F5344CB8AC3E}">
        <p14:creationId xmlns:p14="http://schemas.microsoft.com/office/powerpoint/2010/main" val="1654630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911AC950-837D-4BFA-8DE0-F88071529E05}" type="datetimeFigureOut">
              <a:rPr lang="fr-FR" smtClean="0"/>
              <a:pPr/>
              <a:t>01/05/2018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386FCD7A-9975-4936-819A-AF056482E1D5}" type="slidenum">
              <a:rPr lang="fr-FR" smtClean="0"/>
              <a:pPr/>
              <a:t>‹#›</a:t>
            </a:fld>
            <a:endParaRPr lang="fr-FR"/>
          </a:p>
        </p:txBody>
      </p:sp>
    </p:spTree>
    <p:extLst>
      <p:ext uri="{BB962C8B-B14F-4D97-AF65-F5344CB8AC3E}">
        <p14:creationId xmlns:p14="http://schemas.microsoft.com/office/powerpoint/2010/main" val="3849885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1AC950-837D-4BFA-8DE0-F88071529E05}" type="datetimeFigureOut">
              <a:rPr lang="fr-FR" smtClean="0"/>
              <a:pPr/>
              <a:t>01/05/2018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386FCD7A-9975-4936-819A-AF056482E1D5}" type="slidenum">
              <a:rPr lang="fr-FR" smtClean="0"/>
              <a:pPr/>
              <a:t>‹#›</a:t>
            </a:fld>
            <a:endParaRPr lang="fr-FR"/>
          </a:p>
        </p:txBody>
      </p:sp>
    </p:spTree>
    <p:extLst>
      <p:ext uri="{BB962C8B-B14F-4D97-AF65-F5344CB8AC3E}">
        <p14:creationId xmlns:p14="http://schemas.microsoft.com/office/powerpoint/2010/main" val="3376524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F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AC950-837D-4BFA-8DE0-F88071529E05}" type="datetimeFigureOut">
              <a:rPr lang="fr-FR" smtClean="0"/>
              <a:pPr/>
              <a:t>01/05/2018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86FCD7A-9975-4936-819A-AF056482E1D5}" type="slidenum">
              <a:rPr lang="fr-FR" smtClean="0"/>
              <a:pPr/>
              <a:t>‹#›</a:t>
            </a:fld>
            <a:endParaRPr lang="fr-FR"/>
          </a:p>
        </p:txBody>
      </p:sp>
    </p:spTree>
    <p:extLst>
      <p:ext uri="{BB962C8B-B14F-4D97-AF65-F5344CB8AC3E}">
        <p14:creationId xmlns:p14="http://schemas.microsoft.com/office/powerpoint/2010/main" val="3271835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F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1AC950-837D-4BFA-8DE0-F88071529E05}" type="datetimeFigureOut">
              <a:rPr lang="fr-FR" smtClean="0"/>
              <a:pPr/>
              <a:t>01/05/2018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386FCD7A-9975-4936-819A-AF056482E1D5}" type="slidenum">
              <a:rPr lang="fr-FR" smtClean="0"/>
              <a:pPr/>
              <a:t>‹#›</a:t>
            </a:fld>
            <a:endParaRPr lang="fr-FR"/>
          </a:p>
        </p:txBody>
      </p:sp>
    </p:spTree>
    <p:extLst>
      <p:ext uri="{BB962C8B-B14F-4D97-AF65-F5344CB8AC3E}">
        <p14:creationId xmlns:p14="http://schemas.microsoft.com/office/powerpoint/2010/main" val="4150729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92000">
              <a:schemeClr val="bg2">
                <a:tint val="45000"/>
                <a:shade val="99000"/>
                <a:satMod val="350000"/>
              </a:schemeClr>
            </a:gs>
            <a:gs pos="100000">
              <a:schemeClr val="bg2">
                <a:shade val="20000"/>
                <a:satMod val="255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1AC950-837D-4BFA-8DE0-F88071529E05}" type="datetimeFigureOut">
              <a:rPr lang="fr-FR" smtClean="0"/>
              <a:pPr/>
              <a:t>01/05/2018</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6FCD7A-9975-4936-819A-AF056482E1D5}" type="slidenum">
              <a:rPr lang="fr-FR" smtClean="0"/>
              <a:pPr/>
              <a:t>‹#›</a:t>
            </a:fld>
            <a:endParaRPr lang="fr-FR"/>
          </a:p>
        </p:txBody>
      </p:sp>
    </p:spTree>
    <p:extLst>
      <p:ext uri="{BB962C8B-B14F-4D97-AF65-F5344CB8AC3E}">
        <p14:creationId xmlns:p14="http://schemas.microsoft.com/office/powerpoint/2010/main" val="7293606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Incredible Introductions</a:t>
            </a:r>
            <a:endParaRPr lang="fr-FR" dirty="0"/>
          </a:p>
        </p:txBody>
      </p:sp>
      <p:sp>
        <p:nvSpPr>
          <p:cNvPr id="3" name="Subtitl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7142027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4317" y="908720"/>
            <a:ext cx="7772400" cy="1470025"/>
          </a:xfrm>
        </p:spPr>
        <p:txBody>
          <a:bodyPr/>
          <a:lstStyle/>
          <a:p>
            <a:r>
              <a:rPr lang="en-AU" dirty="0" smtClean="0"/>
              <a:t>Let’s look at how to develop a thesis with a practice question:</a:t>
            </a:r>
            <a:endParaRPr lang="fr-FR" dirty="0"/>
          </a:p>
        </p:txBody>
      </p:sp>
      <p:sp>
        <p:nvSpPr>
          <p:cNvPr id="3" name="Subtitle 2"/>
          <p:cNvSpPr>
            <a:spLocks noGrp="1"/>
          </p:cNvSpPr>
          <p:nvPr>
            <p:ph type="subTitle" idx="1"/>
          </p:nvPr>
        </p:nvSpPr>
        <p:spPr>
          <a:xfrm>
            <a:off x="1403648" y="4437112"/>
            <a:ext cx="6400800" cy="1752600"/>
          </a:xfrm>
        </p:spPr>
        <p:txBody>
          <a:bodyPr/>
          <a:lstStyle/>
          <a:p>
            <a:r>
              <a:rPr lang="en-AU" dirty="0" smtClean="0"/>
              <a:t>Discuss to what extent the themes of Romeo and Juliet are relevant today</a:t>
            </a:r>
            <a:endParaRPr lang="fr-FR" dirty="0"/>
          </a:p>
        </p:txBody>
      </p:sp>
      <p:grpSp>
        <p:nvGrpSpPr>
          <p:cNvPr id="20" name="Group 19"/>
          <p:cNvGrpSpPr/>
          <p:nvPr/>
        </p:nvGrpSpPr>
        <p:grpSpPr>
          <a:xfrm>
            <a:off x="755576" y="3861048"/>
            <a:ext cx="1152128" cy="792088"/>
            <a:chOff x="755576" y="3861048"/>
            <a:chExt cx="1152128" cy="792088"/>
          </a:xfrm>
        </p:grpSpPr>
        <p:sp>
          <p:nvSpPr>
            <p:cNvPr id="4" name="TextBox 3"/>
            <p:cNvSpPr txBox="1"/>
            <p:nvPr/>
          </p:nvSpPr>
          <p:spPr>
            <a:xfrm>
              <a:off x="755576" y="3861048"/>
              <a:ext cx="1152128" cy="369332"/>
            </a:xfrm>
            <a:prstGeom prst="rect">
              <a:avLst/>
            </a:prstGeom>
            <a:noFill/>
          </p:spPr>
          <p:txBody>
            <a:bodyPr wrap="square" rtlCol="0">
              <a:spAutoFit/>
            </a:bodyPr>
            <a:lstStyle/>
            <a:p>
              <a:r>
                <a:rPr lang="en-AU" dirty="0" smtClean="0"/>
                <a:t>Talk about</a:t>
              </a:r>
              <a:endParaRPr lang="fr-FR" dirty="0"/>
            </a:p>
          </p:txBody>
        </p:sp>
        <p:cxnSp>
          <p:nvCxnSpPr>
            <p:cNvPr id="8" name="Straight Arrow Connector 7"/>
            <p:cNvCxnSpPr/>
            <p:nvPr/>
          </p:nvCxnSpPr>
          <p:spPr>
            <a:xfrm>
              <a:off x="1547664" y="4230380"/>
              <a:ext cx="360040" cy="422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1" name="Group 20"/>
          <p:cNvGrpSpPr/>
          <p:nvPr/>
        </p:nvGrpSpPr>
        <p:grpSpPr>
          <a:xfrm>
            <a:off x="3210869" y="3064337"/>
            <a:ext cx="2593338" cy="1588799"/>
            <a:chOff x="3210869" y="3064337"/>
            <a:chExt cx="2593338" cy="1588799"/>
          </a:xfrm>
        </p:grpSpPr>
        <p:sp>
          <p:nvSpPr>
            <p:cNvPr id="9" name="TextBox 8"/>
            <p:cNvSpPr txBox="1"/>
            <p:nvPr/>
          </p:nvSpPr>
          <p:spPr>
            <a:xfrm>
              <a:off x="3210869" y="3064337"/>
              <a:ext cx="2593338" cy="1200329"/>
            </a:xfrm>
            <a:prstGeom prst="rect">
              <a:avLst/>
            </a:prstGeom>
            <a:noFill/>
          </p:spPr>
          <p:txBody>
            <a:bodyPr wrap="square" rtlCol="0">
              <a:spAutoFit/>
            </a:bodyPr>
            <a:lstStyle/>
            <a:p>
              <a:r>
                <a:rPr lang="en-AU" dirty="0" smtClean="0"/>
                <a:t>A lot? A little? In everyday life?  Only in other books I read? Movies? Facebook?</a:t>
              </a:r>
              <a:endParaRPr lang="fr-FR" dirty="0"/>
            </a:p>
          </p:txBody>
        </p:sp>
        <p:cxnSp>
          <p:nvCxnSpPr>
            <p:cNvPr id="11" name="Straight Arrow Connector 10"/>
            <p:cNvCxnSpPr/>
            <p:nvPr/>
          </p:nvCxnSpPr>
          <p:spPr>
            <a:xfrm>
              <a:off x="4507538" y="3861048"/>
              <a:ext cx="0"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2" name="Group 21"/>
          <p:cNvGrpSpPr/>
          <p:nvPr/>
        </p:nvGrpSpPr>
        <p:grpSpPr>
          <a:xfrm>
            <a:off x="6588224" y="3356992"/>
            <a:ext cx="1584176" cy="1296144"/>
            <a:chOff x="6588224" y="3356992"/>
            <a:chExt cx="1584176" cy="1296144"/>
          </a:xfrm>
        </p:grpSpPr>
        <p:sp>
          <p:nvSpPr>
            <p:cNvPr id="12" name="TextBox 11"/>
            <p:cNvSpPr txBox="1"/>
            <p:nvPr/>
          </p:nvSpPr>
          <p:spPr>
            <a:xfrm>
              <a:off x="6732240" y="3356992"/>
              <a:ext cx="1440160" cy="646331"/>
            </a:xfrm>
            <a:prstGeom prst="rect">
              <a:avLst/>
            </a:prstGeom>
            <a:noFill/>
          </p:spPr>
          <p:txBody>
            <a:bodyPr wrap="square" rtlCol="0">
              <a:spAutoFit/>
            </a:bodyPr>
            <a:lstStyle/>
            <a:p>
              <a:r>
                <a:rPr lang="en-AU" dirty="0" smtClean="0"/>
                <a:t>Main messages</a:t>
              </a:r>
              <a:endParaRPr lang="fr-FR" dirty="0"/>
            </a:p>
          </p:txBody>
        </p:sp>
        <p:cxnSp>
          <p:nvCxnSpPr>
            <p:cNvPr id="14" name="Straight Arrow Connector 13"/>
            <p:cNvCxnSpPr/>
            <p:nvPr/>
          </p:nvCxnSpPr>
          <p:spPr>
            <a:xfrm flipH="1">
              <a:off x="6588224" y="4003323"/>
              <a:ext cx="576064" cy="649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5804207" y="5445224"/>
            <a:ext cx="1504097" cy="1488361"/>
            <a:chOff x="5804207" y="5445224"/>
            <a:chExt cx="1504097" cy="1488361"/>
          </a:xfrm>
        </p:grpSpPr>
        <p:sp>
          <p:nvSpPr>
            <p:cNvPr id="15" name="TextBox 14"/>
            <p:cNvSpPr txBox="1"/>
            <p:nvPr/>
          </p:nvSpPr>
          <p:spPr>
            <a:xfrm>
              <a:off x="5804207" y="5733256"/>
              <a:ext cx="1504097" cy="1200329"/>
            </a:xfrm>
            <a:prstGeom prst="rect">
              <a:avLst/>
            </a:prstGeom>
            <a:noFill/>
          </p:spPr>
          <p:txBody>
            <a:bodyPr wrap="square" rtlCol="0">
              <a:spAutoFit/>
            </a:bodyPr>
            <a:lstStyle/>
            <a:p>
              <a:r>
                <a:rPr lang="en-AU" dirty="0" smtClean="0"/>
                <a:t>Can I relate to them? Do they teach me lessons?</a:t>
              </a:r>
              <a:endParaRPr lang="fr-FR" dirty="0"/>
            </a:p>
          </p:txBody>
        </p:sp>
        <p:cxnSp>
          <p:nvCxnSpPr>
            <p:cNvPr id="19" name="Straight Arrow Connector 18"/>
            <p:cNvCxnSpPr>
              <a:stCxn id="15" idx="0"/>
            </p:cNvCxnSpPr>
            <p:nvPr/>
          </p:nvCxnSpPr>
          <p:spPr>
            <a:xfrm flipH="1" flipV="1">
              <a:off x="6084168" y="5445224"/>
              <a:ext cx="47208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91757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Brainstorming</a:t>
            </a:r>
            <a:endParaRPr lang="fr-FR" dirty="0"/>
          </a:p>
        </p:txBody>
      </p:sp>
      <p:grpSp>
        <p:nvGrpSpPr>
          <p:cNvPr id="18" name="Group 17"/>
          <p:cNvGrpSpPr/>
          <p:nvPr/>
        </p:nvGrpSpPr>
        <p:grpSpPr>
          <a:xfrm>
            <a:off x="2234340" y="1268760"/>
            <a:ext cx="4675319" cy="4412813"/>
            <a:chOff x="2234340" y="1656774"/>
            <a:chExt cx="4675319" cy="4412813"/>
          </a:xfrm>
        </p:grpSpPr>
        <p:sp>
          <p:nvSpPr>
            <p:cNvPr id="19" name="Freeform 18"/>
            <p:cNvSpPr/>
            <p:nvPr/>
          </p:nvSpPr>
          <p:spPr>
            <a:xfrm>
              <a:off x="3214211" y="1656774"/>
              <a:ext cx="2715577" cy="2715577"/>
            </a:xfrm>
            <a:custGeom>
              <a:avLst/>
              <a:gdLst>
                <a:gd name="connsiteX0" fmla="*/ 0 w 2715577"/>
                <a:gd name="connsiteY0" fmla="*/ 1357789 h 2715577"/>
                <a:gd name="connsiteX1" fmla="*/ 1357789 w 2715577"/>
                <a:gd name="connsiteY1" fmla="*/ 0 h 2715577"/>
                <a:gd name="connsiteX2" fmla="*/ 2715578 w 2715577"/>
                <a:gd name="connsiteY2" fmla="*/ 1357789 h 2715577"/>
                <a:gd name="connsiteX3" fmla="*/ 1357789 w 2715577"/>
                <a:gd name="connsiteY3" fmla="*/ 2715578 h 2715577"/>
                <a:gd name="connsiteX4" fmla="*/ 0 w 2715577"/>
                <a:gd name="connsiteY4" fmla="*/ 1357789 h 2715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5577" h="2715577">
                  <a:moveTo>
                    <a:pt x="0" y="1357789"/>
                  </a:moveTo>
                  <a:cubicBezTo>
                    <a:pt x="0" y="607903"/>
                    <a:pt x="607903" y="0"/>
                    <a:pt x="1357789" y="0"/>
                  </a:cubicBezTo>
                  <a:cubicBezTo>
                    <a:pt x="2107675" y="0"/>
                    <a:pt x="2715578" y="607903"/>
                    <a:pt x="2715578" y="1357789"/>
                  </a:cubicBezTo>
                  <a:cubicBezTo>
                    <a:pt x="2715578" y="2107675"/>
                    <a:pt x="2107675" y="2715578"/>
                    <a:pt x="1357789" y="2715578"/>
                  </a:cubicBezTo>
                  <a:cubicBezTo>
                    <a:pt x="607903" y="2715578"/>
                    <a:pt x="0" y="2107675"/>
                    <a:pt x="0" y="1357789"/>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362077" tIns="475226" rIns="362077" bIns="1018341" numCol="1" spcCol="1270" anchor="ctr" anchorCtr="0">
              <a:noAutofit/>
            </a:bodyPr>
            <a:lstStyle/>
            <a:p>
              <a:pPr lvl="0" algn="ctr" defTabSz="1822450">
                <a:lnSpc>
                  <a:spcPct val="90000"/>
                </a:lnSpc>
                <a:spcBef>
                  <a:spcPct val="0"/>
                </a:spcBef>
                <a:spcAft>
                  <a:spcPct val="35000"/>
                </a:spcAft>
              </a:pPr>
              <a:r>
                <a:rPr lang="en-AU" sz="4100" kern="1200" dirty="0" smtClean="0"/>
                <a:t>Love</a:t>
              </a:r>
              <a:endParaRPr lang="fr-FR" sz="4100" kern="1200" dirty="0"/>
            </a:p>
          </p:txBody>
        </p:sp>
        <p:sp>
          <p:nvSpPr>
            <p:cNvPr id="20" name="Freeform 19"/>
            <p:cNvSpPr/>
            <p:nvPr/>
          </p:nvSpPr>
          <p:spPr>
            <a:xfrm>
              <a:off x="4194082" y="3354010"/>
              <a:ext cx="2715577" cy="2715577"/>
            </a:xfrm>
            <a:custGeom>
              <a:avLst/>
              <a:gdLst>
                <a:gd name="connsiteX0" fmla="*/ 0 w 2715577"/>
                <a:gd name="connsiteY0" fmla="*/ 1357789 h 2715577"/>
                <a:gd name="connsiteX1" fmla="*/ 1357789 w 2715577"/>
                <a:gd name="connsiteY1" fmla="*/ 0 h 2715577"/>
                <a:gd name="connsiteX2" fmla="*/ 2715578 w 2715577"/>
                <a:gd name="connsiteY2" fmla="*/ 1357789 h 2715577"/>
                <a:gd name="connsiteX3" fmla="*/ 1357789 w 2715577"/>
                <a:gd name="connsiteY3" fmla="*/ 2715578 h 2715577"/>
                <a:gd name="connsiteX4" fmla="*/ 0 w 2715577"/>
                <a:gd name="connsiteY4" fmla="*/ 1357789 h 2715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5577" h="2715577">
                  <a:moveTo>
                    <a:pt x="0" y="1357789"/>
                  </a:moveTo>
                  <a:cubicBezTo>
                    <a:pt x="0" y="607903"/>
                    <a:pt x="607903" y="0"/>
                    <a:pt x="1357789" y="0"/>
                  </a:cubicBezTo>
                  <a:cubicBezTo>
                    <a:pt x="2107675" y="0"/>
                    <a:pt x="2715578" y="607903"/>
                    <a:pt x="2715578" y="1357789"/>
                  </a:cubicBezTo>
                  <a:cubicBezTo>
                    <a:pt x="2715578" y="2107675"/>
                    <a:pt x="2107675" y="2715578"/>
                    <a:pt x="1357789" y="2715578"/>
                  </a:cubicBezTo>
                  <a:cubicBezTo>
                    <a:pt x="607903" y="2715578"/>
                    <a:pt x="0" y="2107675"/>
                    <a:pt x="0" y="1357789"/>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830514" tIns="701524" rIns="255717" bIns="520486" numCol="1" spcCol="1270" anchor="ctr" anchorCtr="0">
              <a:noAutofit/>
            </a:bodyPr>
            <a:lstStyle/>
            <a:p>
              <a:pPr lvl="0" algn="ctr" defTabSz="1822450">
                <a:lnSpc>
                  <a:spcPct val="90000"/>
                </a:lnSpc>
                <a:spcBef>
                  <a:spcPct val="0"/>
                </a:spcBef>
                <a:spcAft>
                  <a:spcPct val="35000"/>
                </a:spcAft>
              </a:pPr>
              <a:r>
                <a:rPr lang="en-AU" sz="4100" kern="1200" dirty="0" smtClean="0"/>
                <a:t>Light/</a:t>
              </a:r>
            </a:p>
            <a:p>
              <a:pPr lvl="0" algn="ctr" defTabSz="1822450">
                <a:lnSpc>
                  <a:spcPct val="90000"/>
                </a:lnSpc>
                <a:spcBef>
                  <a:spcPct val="0"/>
                </a:spcBef>
                <a:spcAft>
                  <a:spcPct val="35000"/>
                </a:spcAft>
              </a:pPr>
              <a:r>
                <a:rPr lang="en-AU" sz="4100" kern="1200" dirty="0" smtClean="0"/>
                <a:t>Dark</a:t>
              </a:r>
              <a:endParaRPr lang="fr-FR" sz="4100" kern="1200" dirty="0"/>
            </a:p>
          </p:txBody>
        </p:sp>
        <p:sp>
          <p:nvSpPr>
            <p:cNvPr id="21" name="Freeform 20"/>
            <p:cNvSpPr/>
            <p:nvPr/>
          </p:nvSpPr>
          <p:spPr>
            <a:xfrm>
              <a:off x="2234340" y="3354010"/>
              <a:ext cx="2715577" cy="2715577"/>
            </a:xfrm>
            <a:custGeom>
              <a:avLst/>
              <a:gdLst>
                <a:gd name="connsiteX0" fmla="*/ 0 w 2715577"/>
                <a:gd name="connsiteY0" fmla="*/ 1357789 h 2715577"/>
                <a:gd name="connsiteX1" fmla="*/ 1357789 w 2715577"/>
                <a:gd name="connsiteY1" fmla="*/ 0 h 2715577"/>
                <a:gd name="connsiteX2" fmla="*/ 2715578 w 2715577"/>
                <a:gd name="connsiteY2" fmla="*/ 1357789 h 2715577"/>
                <a:gd name="connsiteX3" fmla="*/ 1357789 w 2715577"/>
                <a:gd name="connsiteY3" fmla="*/ 2715578 h 2715577"/>
                <a:gd name="connsiteX4" fmla="*/ 0 w 2715577"/>
                <a:gd name="connsiteY4" fmla="*/ 1357789 h 27155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15577" h="2715577">
                  <a:moveTo>
                    <a:pt x="0" y="1357789"/>
                  </a:moveTo>
                  <a:cubicBezTo>
                    <a:pt x="0" y="607903"/>
                    <a:pt x="607903" y="0"/>
                    <a:pt x="1357789" y="0"/>
                  </a:cubicBezTo>
                  <a:cubicBezTo>
                    <a:pt x="2107675" y="0"/>
                    <a:pt x="2715578" y="607903"/>
                    <a:pt x="2715578" y="1357789"/>
                  </a:cubicBezTo>
                  <a:cubicBezTo>
                    <a:pt x="2715578" y="2107675"/>
                    <a:pt x="2107675" y="2715578"/>
                    <a:pt x="1357789" y="2715578"/>
                  </a:cubicBezTo>
                  <a:cubicBezTo>
                    <a:pt x="607903" y="2715578"/>
                    <a:pt x="0" y="2107675"/>
                    <a:pt x="0" y="1357789"/>
                  </a:cubicBezTo>
                  <a:close/>
                </a:path>
              </a:pathLst>
            </a:custGeom>
          </p:spPr>
          <p:style>
            <a:lnRef idx="2">
              <a:schemeClr val="lt1">
                <a:hueOff val="0"/>
                <a:satOff val="0"/>
                <a:lumOff val="0"/>
                <a:alphaOff val="0"/>
              </a:schemeClr>
            </a:lnRef>
            <a:fillRef idx="1">
              <a:schemeClr val="accent1">
                <a:alpha val="50000"/>
                <a:hueOff val="0"/>
                <a:satOff val="0"/>
                <a:lumOff val="0"/>
                <a:alphaOff val="0"/>
              </a:schemeClr>
            </a:fillRef>
            <a:effectRef idx="0">
              <a:schemeClr val="accent1">
                <a:alpha val="50000"/>
                <a:hueOff val="0"/>
                <a:satOff val="0"/>
                <a:lumOff val="0"/>
                <a:alphaOff val="0"/>
              </a:schemeClr>
            </a:effectRef>
            <a:fontRef idx="minor">
              <a:schemeClr val="tx1"/>
            </a:fontRef>
          </p:style>
          <p:txBody>
            <a:bodyPr spcFirstLastPara="0" vert="horz" wrap="square" lIns="255717" tIns="701524" rIns="830514" bIns="520486" numCol="1" spcCol="1270" anchor="ctr" anchorCtr="0">
              <a:noAutofit/>
            </a:bodyPr>
            <a:lstStyle/>
            <a:p>
              <a:pPr lvl="0" algn="ctr" defTabSz="1822450">
                <a:lnSpc>
                  <a:spcPct val="90000"/>
                </a:lnSpc>
                <a:spcBef>
                  <a:spcPct val="0"/>
                </a:spcBef>
                <a:spcAft>
                  <a:spcPct val="35000"/>
                </a:spcAft>
              </a:pPr>
              <a:r>
                <a:rPr lang="en-AU" sz="4100" kern="1200" dirty="0" smtClean="0"/>
                <a:t>Conflict</a:t>
              </a:r>
              <a:endParaRPr lang="fr-FR" sz="4100" kern="1200" dirty="0"/>
            </a:p>
          </p:txBody>
        </p:sp>
      </p:grpSp>
      <p:sp>
        <p:nvSpPr>
          <p:cNvPr id="22" name="TextBox 21"/>
          <p:cNvSpPr txBox="1"/>
          <p:nvPr/>
        </p:nvSpPr>
        <p:spPr>
          <a:xfrm>
            <a:off x="5881488" y="976562"/>
            <a:ext cx="3052578" cy="2031325"/>
          </a:xfrm>
          <a:prstGeom prst="rect">
            <a:avLst/>
          </a:prstGeom>
          <a:noFill/>
        </p:spPr>
        <p:txBody>
          <a:bodyPr wrap="square" rtlCol="0">
            <a:spAutoFit/>
          </a:bodyPr>
          <a:lstStyle/>
          <a:p>
            <a:r>
              <a:rPr lang="en-AU" dirty="0" smtClean="0">
                <a:solidFill>
                  <a:srgbClr val="00B050"/>
                </a:solidFill>
              </a:rPr>
              <a:t>Love at first sight still exists  today</a:t>
            </a:r>
          </a:p>
          <a:p>
            <a:pPr marL="285750" indent="-285750">
              <a:buFont typeface="Arial" pitchFamily="34" charset="0"/>
              <a:buChar char="•"/>
            </a:pPr>
            <a:r>
              <a:rPr lang="en-AU" dirty="0" smtClean="0"/>
              <a:t>“Did my heart love ‘til now…”</a:t>
            </a:r>
          </a:p>
          <a:p>
            <a:pPr marL="285750" indent="-285750">
              <a:buFont typeface="Arial" pitchFamily="34" charset="0"/>
              <a:buChar char="•"/>
            </a:pPr>
            <a:r>
              <a:rPr lang="en-AU" dirty="0" smtClean="0"/>
              <a:t>“Be but sworn my love and I’ll no longer be a Capulet.”</a:t>
            </a:r>
          </a:p>
          <a:p>
            <a:pPr marL="285750" indent="-285750">
              <a:buFont typeface="Arial" pitchFamily="34" charset="0"/>
              <a:buChar char="•"/>
            </a:pPr>
            <a:r>
              <a:rPr lang="en-AU" dirty="0" smtClean="0"/>
              <a:t>Edward/Bella in Twilight</a:t>
            </a:r>
            <a:endParaRPr lang="fr-FR" dirty="0"/>
          </a:p>
        </p:txBody>
      </p:sp>
      <p:sp>
        <p:nvSpPr>
          <p:cNvPr id="24" name="TextBox 23"/>
          <p:cNvSpPr txBox="1"/>
          <p:nvPr/>
        </p:nvSpPr>
        <p:spPr>
          <a:xfrm>
            <a:off x="323528" y="692696"/>
            <a:ext cx="2376264" cy="4801314"/>
          </a:xfrm>
          <a:prstGeom prst="rect">
            <a:avLst/>
          </a:prstGeom>
          <a:noFill/>
        </p:spPr>
        <p:txBody>
          <a:bodyPr wrap="square" rtlCol="0">
            <a:spAutoFit/>
          </a:bodyPr>
          <a:lstStyle/>
          <a:p>
            <a:r>
              <a:rPr lang="en-AU" dirty="0" smtClean="0">
                <a:solidFill>
                  <a:srgbClr val="00B050"/>
                </a:solidFill>
              </a:rPr>
              <a:t>Conflict caused by forbidden love is common</a:t>
            </a:r>
          </a:p>
          <a:p>
            <a:pPr marL="285750" indent="-285750">
              <a:buFont typeface="Arial" pitchFamily="34" charset="0"/>
              <a:buChar char="•"/>
            </a:pPr>
            <a:r>
              <a:rPr lang="en-AU" dirty="0" smtClean="0"/>
              <a:t>“my only love sprung from my only hate.”</a:t>
            </a:r>
          </a:p>
          <a:p>
            <a:pPr marL="285750" indent="-285750">
              <a:buFont typeface="Arial" pitchFamily="34" charset="0"/>
              <a:buChar char="•"/>
            </a:pPr>
            <a:r>
              <a:rPr lang="en-AU" dirty="0" smtClean="0"/>
              <a:t>“…never was a story of more woe, than that of Juliet and her Romeo.”</a:t>
            </a:r>
          </a:p>
          <a:p>
            <a:pPr marL="285750" indent="-285750">
              <a:buFont typeface="Arial" pitchFamily="34" charset="0"/>
              <a:buChar char="•"/>
            </a:pPr>
            <a:r>
              <a:rPr lang="en-AU" dirty="0" smtClean="0"/>
              <a:t>Bella loves Ed but he thirsts for her blood</a:t>
            </a:r>
          </a:p>
          <a:p>
            <a:pPr marL="285750" indent="-285750">
              <a:buFont typeface="Arial" pitchFamily="34" charset="0"/>
              <a:buChar char="•"/>
            </a:pPr>
            <a:r>
              <a:rPr lang="en-AU" dirty="0" smtClean="0"/>
              <a:t>Bella/Ed must be living dead to be together (R &amp;J had to hide)</a:t>
            </a:r>
            <a:endParaRPr lang="fr-FR" dirty="0"/>
          </a:p>
        </p:txBody>
      </p:sp>
      <p:sp>
        <p:nvSpPr>
          <p:cNvPr id="27" name="TextBox 26"/>
          <p:cNvSpPr txBox="1"/>
          <p:nvPr/>
        </p:nvSpPr>
        <p:spPr>
          <a:xfrm>
            <a:off x="6588224" y="3356992"/>
            <a:ext cx="2376264" cy="3416320"/>
          </a:xfrm>
          <a:prstGeom prst="rect">
            <a:avLst/>
          </a:prstGeom>
          <a:noFill/>
        </p:spPr>
        <p:txBody>
          <a:bodyPr wrap="square" rtlCol="0">
            <a:spAutoFit/>
          </a:bodyPr>
          <a:lstStyle/>
          <a:p>
            <a:r>
              <a:rPr lang="en-AU" dirty="0" smtClean="0">
                <a:solidFill>
                  <a:srgbClr val="00B050"/>
                </a:solidFill>
              </a:rPr>
              <a:t>Light and dark theme is clear in Twilight.</a:t>
            </a:r>
          </a:p>
          <a:p>
            <a:r>
              <a:rPr lang="en-AU" dirty="0" smtClean="0"/>
              <a:t>R &amp; J had to hide in the night to share their love</a:t>
            </a:r>
          </a:p>
          <a:p>
            <a:pPr marL="285750" indent="-285750">
              <a:buFont typeface="Arial" pitchFamily="34" charset="0"/>
              <a:buChar char="•"/>
            </a:pPr>
            <a:r>
              <a:rPr lang="en-AU" dirty="0" smtClean="0"/>
              <a:t>“More light and light – more dark and dark our woes”</a:t>
            </a:r>
          </a:p>
          <a:p>
            <a:pPr marL="285750" indent="-285750">
              <a:buFont typeface="Arial" pitchFamily="34" charset="0"/>
              <a:buChar char="•"/>
            </a:pPr>
            <a:r>
              <a:rPr lang="en-AU" dirty="0" smtClean="0"/>
              <a:t>Edward needs dark, he and Bella must hide in gloomy, dark town</a:t>
            </a:r>
            <a:endParaRPr lang="fr-FR" dirty="0"/>
          </a:p>
        </p:txBody>
      </p:sp>
    </p:spTree>
    <p:extLst>
      <p:ext uri="{BB962C8B-B14F-4D97-AF65-F5344CB8AC3E}">
        <p14:creationId xmlns:p14="http://schemas.microsoft.com/office/powerpoint/2010/main" val="1734237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p:bldP spid="2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So – now I have my three main points:</a:t>
            </a:r>
            <a:endParaRPr lang="fr-FR" dirty="0"/>
          </a:p>
        </p:txBody>
      </p:sp>
      <p:sp>
        <p:nvSpPr>
          <p:cNvPr id="3" name="Content Placeholder 2"/>
          <p:cNvSpPr>
            <a:spLocks noGrp="1"/>
          </p:cNvSpPr>
          <p:nvPr>
            <p:ph idx="1"/>
          </p:nvPr>
        </p:nvSpPr>
        <p:spPr/>
        <p:txBody>
          <a:bodyPr/>
          <a:lstStyle/>
          <a:p>
            <a:r>
              <a:rPr lang="en-AU" dirty="0" smtClean="0">
                <a:solidFill>
                  <a:srgbClr val="00B050"/>
                </a:solidFill>
              </a:rPr>
              <a:t>Love at first sight </a:t>
            </a:r>
            <a:r>
              <a:rPr lang="en-AU" smtClean="0">
                <a:solidFill>
                  <a:srgbClr val="00B050"/>
                </a:solidFill>
              </a:rPr>
              <a:t>still exists </a:t>
            </a:r>
            <a:r>
              <a:rPr lang="en-AU" dirty="0" smtClean="0">
                <a:solidFill>
                  <a:srgbClr val="00B050"/>
                </a:solidFill>
              </a:rPr>
              <a:t>today</a:t>
            </a:r>
          </a:p>
          <a:p>
            <a:r>
              <a:rPr lang="en-AU" dirty="0" smtClean="0">
                <a:solidFill>
                  <a:srgbClr val="00B050"/>
                </a:solidFill>
              </a:rPr>
              <a:t>Conflict caused by forbidden love is common</a:t>
            </a:r>
          </a:p>
          <a:p>
            <a:r>
              <a:rPr lang="en-AU" dirty="0" smtClean="0">
                <a:solidFill>
                  <a:srgbClr val="00B050"/>
                </a:solidFill>
              </a:rPr>
              <a:t>Light and dark theme is clear in Twilight.</a:t>
            </a:r>
          </a:p>
          <a:p>
            <a:pPr marL="0" indent="0">
              <a:buNone/>
            </a:pPr>
            <a:endParaRPr lang="en-AU" dirty="0" smtClean="0">
              <a:solidFill>
                <a:srgbClr val="00B050"/>
              </a:solidFill>
            </a:endParaRPr>
          </a:p>
          <a:p>
            <a:pPr marL="0" indent="0">
              <a:buNone/>
            </a:pPr>
            <a:endParaRPr lang="en-AU" dirty="0" smtClean="0">
              <a:solidFill>
                <a:srgbClr val="00B050"/>
              </a:solidFill>
            </a:endParaRPr>
          </a:p>
          <a:p>
            <a:endParaRPr lang="en-AU" dirty="0" smtClean="0">
              <a:solidFill>
                <a:srgbClr val="00B050"/>
              </a:solidFill>
            </a:endParaRPr>
          </a:p>
          <a:p>
            <a:endParaRPr lang="fr-FR" dirty="0"/>
          </a:p>
        </p:txBody>
      </p:sp>
    </p:spTree>
    <p:extLst>
      <p:ext uri="{BB962C8B-B14F-4D97-AF65-F5344CB8AC3E}">
        <p14:creationId xmlns:p14="http://schemas.microsoft.com/office/powerpoint/2010/main" val="2702432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908720"/>
            <a:ext cx="7772400" cy="1872208"/>
          </a:xfrm>
        </p:spPr>
        <p:txBody>
          <a:bodyPr/>
          <a:lstStyle/>
          <a:p>
            <a:r>
              <a:rPr lang="en-AU" dirty="0" smtClean="0"/>
              <a:t>I just need to work it into a clear sentence: my thesis</a:t>
            </a:r>
            <a:endParaRPr lang="fr-FR" dirty="0"/>
          </a:p>
        </p:txBody>
      </p:sp>
      <p:sp>
        <p:nvSpPr>
          <p:cNvPr id="3" name="Subtitle 2"/>
          <p:cNvSpPr>
            <a:spLocks noGrp="1"/>
          </p:cNvSpPr>
          <p:nvPr>
            <p:ph type="subTitle" idx="1"/>
          </p:nvPr>
        </p:nvSpPr>
        <p:spPr>
          <a:xfrm>
            <a:off x="827584" y="2780928"/>
            <a:ext cx="7272808" cy="3600400"/>
          </a:xfrm>
        </p:spPr>
        <p:txBody>
          <a:bodyPr>
            <a:normAutofit fontScale="62500" lnSpcReduction="20000"/>
          </a:bodyPr>
          <a:lstStyle/>
          <a:p>
            <a:pPr algn="l"/>
            <a:r>
              <a:rPr lang="en-AU" dirty="0" smtClean="0"/>
              <a:t>Subject: 		Shakespeare’s  themes of love, conflict and light 		and dark</a:t>
            </a:r>
          </a:p>
          <a:p>
            <a:pPr algn="l"/>
            <a:r>
              <a:rPr lang="en-AU" dirty="0" smtClean="0"/>
              <a:t>+</a:t>
            </a:r>
          </a:p>
          <a:p>
            <a:pPr algn="l"/>
            <a:r>
              <a:rPr lang="en-AU" dirty="0" smtClean="0"/>
              <a:t>My opinion/focus: 	are still relevant in teen literature today</a:t>
            </a:r>
          </a:p>
          <a:p>
            <a:pPr algn="l"/>
            <a:r>
              <a:rPr lang="en-AU" dirty="0" smtClean="0"/>
              <a:t>+</a:t>
            </a:r>
          </a:p>
          <a:p>
            <a:pPr algn="l"/>
            <a:r>
              <a:rPr lang="en-AU" dirty="0" smtClean="0"/>
              <a:t>Three points:	 as we can clearly see when we compare </a:t>
            </a:r>
            <a:r>
              <a:rPr lang="en-AU" i="1" dirty="0" smtClean="0"/>
              <a:t>Romeo 		and Juliet, </a:t>
            </a:r>
            <a:r>
              <a:rPr lang="en-AU" dirty="0" smtClean="0"/>
              <a:t>and</a:t>
            </a:r>
            <a:r>
              <a:rPr lang="en-AU" i="1" dirty="0" smtClean="0"/>
              <a:t> Twilight.</a:t>
            </a:r>
          </a:p>
          <a:p>
            <a:pPr algn="l"/>
            <a:endParaRPr lang="en-AU" dirty="0" smtClean="0"/>
          </a:p>
          <a:p>
            <a:pPr algn="l"/>
            <a:r>
              <a:rPr lang="en-AU" dirty="0" smtClean="0"/>
              <a:t>= 	The themes of love, conflict, and light and dark are still 	relevant in teen literature today, as we can clearly see when 	we compare </a:t>
            </a:r>
            <a:r>
              <a:rPr lang="en-AU" i="1" dirty="0" smtClean="0"/>
              <a:t>Romeo and Juliet </a:t>
            </a:r>
            <a:r>
              <a:rPr lang="en-AU" dirty="0" smtClean="0"/>
              <a:t>to </a:t>
            </a:r>
            <a:r>
              <a:rPr lang="en-AU" i="1" dirty="0" smtClean="0"/>
              <a:t>Twilight</a:t>
            </a:r>
            <a:r>
              <a:rPr lang="en-AU" dirty="0" smtClean="0"/>
              <a:t>.</a:t>
            </a:r>
          </a:p>
          <a:p>
            <a:pPr algn="l"/>
            <a:endParaRPr lang="fr-FR" dirty="0"/>
          </a:p>
        </p:txBody>
      </p:sp>
    </p:spTree>
    <p:extLst>
      <p:ext uri="{BB962C8B-B14F-4D97-AF65-F5344CB8AC3E}">
        <p14:creationId xmlns:p14="http://schemas.microsoft.com/office/powerpoint/2010/main" val="834828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So – I put my thesis first.  Right?</a:t>
            </a:r>
            <a:endParaRPr lang="fr-FR" dirty="0"/>
          </a:p>
        </p:txBody>
      </p:sp>
      <p:sp>
        <p:nvSpPr>
          <p:cNvPr id="3" name="Subtitle 2"/>
          <p:cNvSpPr>
            <a:spLocks noGrp="1"/>
          </p:cNvSpPr>
          <p:nvPr>
            <p:ph type="subTitle" idx="1"/>
          </p:nvPr>
        </p:nvSpPr>
        <p:spPr/>
        <p:txBody>
          <a:bodyPr/>
          <a:lstStyle/>
          <a:p>
            <a:r>
              <a:rPr lang="en-AU" dirty="0" smtClean="0"/>
              <a:t>Wrong.  First I need to get the audience’s attention.</a:t>
            </a:r>
            <a:endParaRPr lang="fr-FR" dirty="0"/>
          </a:p>
        </p:txBody>
      </p:sp>
    </p:spTree>
    <p:extLst>
      <p:ext uri="{BB962C8B-B14F-4D97-AF65-F5344CB8AC3E}">
        <p14:creationId xmlns:p14="http://schemas.microsoft.com/office/powerpoint/2010/main" val="1962037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The Hook</a:t>
            </a:r>
            <a:endParaRPr lang="fr-FR" dirty="0"/>
          </a:p>
        </p:txBody>
      </p:sp>
      <p:sp>
        <p:nvSpPr>
          <p:cNvPr id="3" name="Subtitle 2"/>
          <p:cNvSpPr>
            <a:spLocks noGrp="1"/>
          </p:cNvSpPr>
          <p:nvPr>
            <p:ph type="subTitle" idx="1"/>
          </p:nvPr>
        </p:nvSpPr>
        <p:spPr/>
        <p:txBody>
          <a:bodyPr/>
          <a:lstStyle/>
          <a:p>
            <a:r>
              <a:rPr lang="en-AU" dirty="0" smtClean="0"/>
              <a:t>What are the best ways to get my audience interested in reading on?</a:t>
            </a:r>
            <a:endParaRPr lang="fr-FR" dirty="0"/>
          </a:p>
        </p:txBody>
      </p:sp>
    </p:spTree>
    <p:extLst>
      <p:ext uri="{BB962C8B-B14F-4D97-AF65-F5344CB8AC3E}">
        <p14:creationId xmlns:p14="http://schemas.microsoft.com/office/powerpoint/2010/main" val="9384806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64704"/>
            <a:ext cx="3744416" cy="2554545"/>
          </a:xfrm>
          <a:prstGeom prst="rect">
            <a:avLst/>
          </a:prstGeom>
          <a:noFill/>
        </p:spPr>
        <p:txBody>
          <a:bodyPr wrap="square" rtlCol="0">
            <a:spAutoFit/>
          </a:bodyPr>
          <a:lstStyle/>
          <a:p>
            <a:pPr algn="ctr"/>
            <a:r>
              <a:rPr lang="en-AU" sz="3200" b="1" dirty="0" smtClean="0"/>
              <a:t>Tell a story</a:t>
            </a:r>
          </a:p>
          <a:p>
            <a:pPr algn="ctr"/>
            <a:r>
              <a:rPr lang="en-AU" sz="3200" b="1" dirty="0" smtClean="0"/>
              <a:t> (</a:t>
            </a:r>
            <a:r>
              <a:rPr lang="en-AU" sz="1600" b="1" dirty="0" smtClean="0"/>
              <a:t>also known as an </a:t>
            </a:r>
            <a:r>
              <a:rPr lang="en-AU" sz="3200" b="1" dirty="0" smtClean="0"/>
              <a:t>anecdote)</a:t>
            </a:r>
          </a:p>
          <a:p>
            <a:r>
              <a:rPr lang="en-AU" sz="2400" dirty="0" smtClean="0"/>
              <a:t>Once upon a time there was a boy who fell in love easily and a girl whose beauty put the sun itself to shame.</a:t>
            </a:r>
            <a:endParaRPr lang="fr-FR" sz="2400" dirty="0"/>
          </a:p>
        </p:txBody>
      </p:sp>
      <p:sp>
        <p:nvSpPr>
          <p:cNvPr id="3" name="TextBox 2"/>
          <p:cNvSpPr txBox="1"/>
          <p:nvPr/>
        </p:nvSpPr>
        <p:spPr>
          <a:xfrm>
            <a:off x="4211960" y="1052736"/>
            <a:ext cx="3960440" cy="2062103"/>
          </a:xfrm>
          <a:prstGeom prst="rect">
            <a:avLst/>
          </a:prstGeom>
          <a:noFill/>
        </p:spPr>
        <p:txBody>
          <a:bodyPr wrap="square" rtlCol="0">
            <a:spAutoFit/>
          </a:bodyPr>
          <a:lstStyle/>
          <a:p>
            <a:pPr algn="ctr"/>
            <a:r>
              <a:rPr lang="en-AU" sz="3200" b="1" dirty="0" smtClean="0"/>
              <a:t>Ask a question</a:t>
            </a:r>
          </a:p>
          <a:p>
            <a:r>
              <a:rPr lang="en-AU" sz="2400" dirty="0" smtClean="0"/>
              <a:t>Is Romeo and Juliet a story for all ages?  Do the themes still have relevance in our lives today?</a:t>
            </a:r>
            <a:endParaRPr lang="fr-FR" sz="2400" dirty="0"/>
          </a:p>
        </p:txBody>
      </p:sp>
      <p:sp>
        <p:nvSpPr>
          <p:cNvPr id="4" name="TextBox 3"/>
          <p:cNvSpPr txBox="1"/>
          <p:nvPr/>
        </p:nvSpPr>
        <p:spPr>
          <a:xfrm>
            <a:off x="323528" y="3645024"/>
            <a:ext cx="4320480" cy="2800767"/>
          </a:xfrm>
          <a:prstGeom prst="rect">
            <a:avLst/>
          </a:prstGeom>
          <a:noFill/>
        </p:spPr>
        <p:txBody>
          <a:bodyPr wrap="square" rtlCol="0">
            <a:spAutoFit/>
          </a:bodyPr>
          <a:lstStyle/>
          <a:p>
            <a:pPr algn="ctr"/>
            <a:r>
              <a:rPr lang="en-AU" sz="3200" b="1" dirty="0" smtClean="0"/>
              <a:t>Use a quote</a:t>
            </a:r>
          </a:p>
          <a:p>
            <a:r>
              <a:rPr lang="en-AU" sz="2400" dirty="0" smtClean="0"/>
              <a:t>Prince </a:t>
            </a:r>
            <a:r>
              <a:rPr lang="en-AU" sz="2400" dirty="0" err="1" smtClean="0"/>
              <a:t>Escalus</a:t>
            </a:r>
            <a:r>
              <a:rPr lang="en-AU" sz="2400" dirty="0" smtClean="0"/>
              <a:t>: “ A glooming peace this morning with it brings.  The sun for sorrow will not show his head.  Go hence, to have more talk of these sad things.” (Act 5, scene 3. lines 312-315)</a:t>
            </a:r>
            <a:endParaRPr lang="fr-FR" sz="2400" dirty="0"/>
          </a:p>
        </p:txBody>
      </p:sp>
      <p:sp>
        <p:nvSpPr>
          <p:cNvPr id="5" name="TextBox 4"/>
          <p:cNvSpPr txBox="1"/>
          <p:nvPr/>
        </p:nvSpPr>
        <p:spPr>
          <a:xfrm>
            <a:off x="5292080" y="3333350"/>
            <a:ext cx="3115190" cy="3293209"/>
          </a:xfrm>
          <a:prstGeom prst="rect">
            <a:avLst/>
          </a:prstGeom>
          <a:noFill/>
        </p:spPr>
        <p:txBody>
          <a:bodyPr wrap="square" rtlCol="0">
            <a:spAutoFit/>
          </a:bodyPr>
          <a:lstStyle/>
          <a:p>
            <a:r>
              <a:rPr lang="en-AU" sz="3200" b="1" dirty="0" smtClean="0"/>
              <a:t>Use a surprising statement or fact</a:t>
            </a:r>
          </a:p>
          <a:p>
            <a:r>
              <a:rPr lang="en-AU" dirty="0" smtClean="0"/>
              <a:t>It is estimated that over two hundred million copies of </a:t>
            </a:r>
            <a:r>
              <a:rPr lang="en-AU" i="1" dirty="0" smtClean="0"/>
              <a:t>Romeo</a:t>
            </a:r>
            <a:r>
              <a:rPr lang="en-AU" dirty="0" smtClean="0"/>
              <a:t> </a:t>
            </a:r>
            <a:r>
              <a:rPr lang="en-AU" i="1" dirty="0" smtClean="0"/>
              <a:t>and</a:t>
            </a:r>
            <a:r>
              <a:rPr lang="en-AU" dirty="0" smtClean="0"/>
              <a:t> </a:t>
            </a:r>
            <a:r>
              <a:rPr lang="en-AU" i="1" dirty="0" smtClean="0"/>
              <a:t>Juliet</a:t>
            </a:r>
            <a:r>
              <a:rPr lang="en-AU" dirty="0" smtClean="0"/>
              <a:t> have been printed as compared to one hundred million copies of </a:t>
            </a:r>
            <a:r>
              <a:rPr lang="en-AU" i="1" dirty="0" smtClean="0"/>
              <a:t>Twilight</a:t>
            </a:r>
            <a:r>
              <a:rPr lang="en-AU" dirty="0" smtClean="0"/>
              <a:t>.  What has made these two stories so overwhelmingly popular?</a:t>
            </a:r>
            <a:endParaRPr lang="fr-FR" dirty="0"/>
          </a:p>
        </p:txBody>
      </p:sp>
    </p:spTree>
    <p:extLst>
      <p:ext uri="{BB962C8B-B14F-4D97-AF65-F5344CB8AC3E}">
        <p14:creationId xmlns:p14="http://schemas.microsoft.com/office/powerpoint/2010/main" val="18577054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AU" dirty="0" smtClean="0"/>
              <a:t>Add some background information</a:t>
            </a:r>
            <a:endParaRPr lang="fr-FR" dirty="0"/>
          </a:p>
        </p:txBody>
      </p:sp>
      <p:sp>
        <p:nvSpPr>
          <p:cNvPr id="3" name="Subtitle 2"/>
          <p:cNvSpPr>
            <a:spLocks noGrp="1"/>
          </p:cNvSpPr>
          <p:nvPr>
            <p:ph type="subTitle" idx="1"/>
          </p:nvPr>
        </p:nvSpPr>
        <p:spPr/>
        <p:txBody>
          <a:bodyPr>
            <a:normAutofit fontScale="92500" lnSpcReduction="10000"/>
          </a:bodyPr>
          <a:lstStyle/>
          <a:p>
            <a:r>
              <a:rPr lang="en-AU" dirty="0" smtClean="0"/>
              <a:t>Though Shakespeare wrote Romeo and Juliet over five hundred years ago, his main themes are indeed everywhere in modern literature.</a:t>
            </a:r>
            <a:endParaRPr lang="fr-FR" dirty="0"/>
          </a:p>
        </p:txBody>
      </p:sp>
    </p:spTree>
    <p:extLst>
      <p:ext uri="{BB962C8B-B14F-4D97-AF65-F5344CB8AC3E}">
        <p14:creationId xmlns:p14="http://schemas.microsoft.com/office/powerpoint/2010/main" val="18273786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04664"/>
            <a:ext cx="7772400" cy="1470025"/>
          </a:xfrm>
        </p:spPr>
        <p:txBody>
          <a:bodyPr/>
          <a:lstStyle/>
          <a:p>
            <a:r>
              <a:rPr lang="en-AU" dirty="0" smtClean="0"/>
              <a:t>And put it all together!</a:t>
            </a:r>
            <a:endParaRPr lang="fr-FR" dirty="0"/>
          </a:p>
        </p:txBody>
      </p:sp>
      <p:sp>
        <p:nvSpPr>
          <p:cNvPr id="3" name="Subtitle 2"/>
          <p:cNvSpPr>
            <a:spLocks noGrp="1"/>
          </p:cNvSpPr>
          <p:nvPr>
            <p:ph type="subTitle" idx="1"/>
          </p:nvPr>
        </p:nvSpPr>
        <p:spPr>
          <a:xfrm>
            <a:off x="1371600" y="1556792"/>
            <a:ext cx="6400800" cy="4082008"/>
          </a:xfrm>
        </p:spPr>
        <p:txBody>
          <a:bodyPr>
            <a:normAutofit fontScale="85000" lnSpcReduction="20000"/>
          </a:bodyPr>
          <a:lstStyle/>
          <a:p>
            <a:pPr algn="l"/>
            <a:r>
              <a:rPr lang="en-AU" dirty="0"/>
              <a:t>Once upon a time there was a boy who fell in love easily and a girl </a:t>
            </a:r>
            <a:r>
              <a:rPr lang="en-AU" dirty="0" smtClean="0"/>
              <a:t>whose </a:t>
            </a:r>
            <a:r>
              <a:rPr lang="en-AU" dirty="0"/>
              <a:t>beauty put the sun itself to shame</a:t>
            </a:r>
            <a:r>
              <a:rPr lang="en-AU" dirty="0" smtClean="0"/>
              <a:t>. Sound familiar? Though </a:t>
            </a:r>
            <a:r>
              <a:rPr lang="en-AU" dirty="0"/>
              <a:t>Shakespeare wrote </a:t>
            </a:r>
            <a:r>
              <a:rPr lang="en-AU" i="1" dirty="0"/>
              <a:t>Romeo and Juliet </a:t>
            </a:r>
            <a:r>
              <a:rPr lang="en-AU" dirty="0"/>
              <a:t>over five hundred years ago, his main themes are indeed everywhere in modern </a:t>
            </a:r>
            <a:r>
              <a:rPr lang="en-AU" dirty="0" smtClean="0"/>
              <a:t>literature, if not everywhere in our daily lives.</a:t>
            </a:r>
            <a:r>
              <a:rPr lang="fr-FR" dirty="0" smtClean="0"/>
              <a:t> </a:t>
            </a:r>
            <a:r>
              <a:rPr lang="en-AU" dirty="0" smtClean="0"/>
              <a:t>The </a:t>
            </a:r>
            <a:r>
              <a:rPr lang="en-AU" dirty="0"/>
              <a:t>themes of love, conflict, and light and dark are still </a:t>
            </a:r>
            <a:r>
              <a:rPr lang="en-AU" dirty="0" smtClean="0"/>
              <a:t>relevant </a:t>
            </a:r>
            <a:r>
              <a:rPr lang="en-AU" dirty="0"/>
              <a:t>in teen literature today, as we can clearly see when </a:t>
            </a:r>
            <a:r>
              <a:rPr lang="en-AU" dirty="0" smtClean="0"/>
              <a:t>we </a:t>
            </a:r>
            <a:r>
              <a:rPr lang="en-AU" dirty="0"/>
              <a:t>compare </a:t>
            </a:r>
            <a:r>
              <a:rPr lang="en-AU" i="1" dirty="0"/>
              <a:t>Romeo and Juliet </a:t>
            </a:r>
            <a:r>
              <a:rPr lang="en-AU" dirty="0"/>
              <a:t>to </a:t>
            </a:r>
            <a:r>
              <a:rPr lang="en-AU" i="1" dirty="0"/>
              <a:t>Twilight</a:t>
            </a:r>
            <a:r>
              <a:rPr lang="en-AU" dirty="0"/>
              <a:t>.</a:t>
            </a:r>
          </a:p>
          <a:p>
            <a:endParaRPr lang="fr-FR" dirty="0"/>
          </a:p>
        </p:txBody>
      </p:sp>
    </p:spTree>
    <p:extLst>
      <p:ext uri="{BB962C8B-B14F-4D97-AF65-F5344CB8AC3E}">
        <p14:creationId xmlns:p14="http://schemas.microsoft.com/office/powerpoint/2010/main" val="24035134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Stick to the plan</a:t>
            </a:r>
            <a:endParaRPr lang="fr-FR" dirty="0"/>
          </a:p>
        </p:txBody>
      </p:sp>
      <p:sp>
        <p:nvSpPr>
          <p:cNvPr id="3" name="Subtitle 2"/>
          <p:cNvSpPr>
            <a:spLocks noGrp="1"/>
          </p:cNvSpPr>
          <p:nvPr>
            <p:ph type="subTitle" idx="1"/>
          </p:nvPr>
        </p:nvSpPr>
        <p:spPr>
          <a:xfrm>
            <a:off x="1371600" y="3284984"/>
            <a:ext cx="6400800" cy="2353816"/>
          </a:xfrm>
        </p:spPr>
        <p:txBody>
          <a:bodyPr>
            <a:normAutofit fontScale="92500" lnSpcReduction="10000"/>
          </a:bodyPr>
          <a:lstStyle/>
          <a:p>
            <a:r>
              <a:rPr lang="en-AU" dirty="0" smtClean="0"/>
              <a:t>As you write the rest of the essay, remember what you have written in the introduction, especially the thesis.</a:t>
            </a:r>
          </a:p>
          <a:p>
            <a:r>
              <a:rPr lang="en-AU" dirty="0" smtClean="0"/>
              <a:t>Follow that plan! Follow the order and keep to the question!</a:t>
            </a:r>
          </a:p>
        </p:txBody>
      </p:sp>
    </p:spTree>
    <p:extLst>
      <p:ext uri="{BB962C8B-B14F-4D97-AF65-F5344CB8AC3E}">
        <p14:creationId xmlns:p14="http://schemas.microsoft.com/office/powerpoint/2010/main" val="5281129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83568" y="2276872"/>
            <a:ext cx="8229600" cy="1143000"/>
          </a:xfrm>
        </p:spPr>
        <p:txBody>
          <a:bodyPr>
            <a:normAutofit fontScale="90000"/>
          </a:bodyPr>
          <a:lstStyle/>
          <a:p>
            <a:r>
              <a:rPr lang="en-AU" dirty="0" smtClean="0"/>
              <a:t>Every essay introduction has a few essential, and simple parts.</a:t>
            </a:r>
            <a:endParaRPr lang="fr-FR" dirty="0"/>
          </a:p>
        </p:txBody>
      </p:sp>
      <p:sp>
        <p:nvSpPr>
          <p:cNvPr id="7" name="Content Placeholder 6"/>
          <p:cNvSpPr>
            <a:spLocks noGrp="1"/>
          </p:cNvSpPr>
          <p:nvPr>
            <p:ph idx="1"/>
          </p:nvPr>
        </p:nvSpPr>
        <p:spPr/>
        <p:txBody>
          <a:bodyPr/>
          <a:lstStyle/>
          <a:p>
            <a:pPr marL="0" indent="0">
              <a:buNone/>
            </a:pPr>
            <a:endParaRPr lang="fr-FR" dirty="0"/>
          </a:p>
        </p:txBody>
      </p:sp>
    </p:spTree>
    <p:extLst>
      <p:ext uri="{BB962C8B-B14F-4D97-AF65-F5344CB8AC3E}">
        <p14:creationId xmlns:p14="http://schemas.microsoft.com/office/powerpoint/2010/main" val="3069309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Once you’ve annotated and brainstormed ideas for your essay and you have your three main points, you’re ready to develop a thesis.</a:t>
            </a:r>
            <a:endParaRPr lang="fr-FR" dirty="0"/>
          </a:p>
        </p:txBody>
      </p:sp>
      <p:sp>
        <p:nvSpPr>
          <p:cNvPr id="3" name="Subtitl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1922429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So what’s a thesis?</a:t>
            </a:r>
            <a:endParaRPr lang="fr-FR" dirty="0"/>
          </a:p>
        </p:txBody>
      </p:sp>
      <p:sp>
        <p:nvSpPr>
          <p:cNvPr id="3" name="Subtitl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4269270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Think of it as the guiding statement for the rest of your essay.</a:t>
            </a:r>
            <a:br>
              <a:rPr lang="en-AU" dirty="0" smtClean="0"/>
            </a:br>
            <a:r>
              <a:rPr lang="en-AU" dirty="0" smtClean="0"/>
              <a:t>It has three parts.</a:t>
            </a:r>
            <a:endParaRPr lang="fr-FR" dirty="0"/>
          </a:p>
        </p:txBody>
      </p:sp>
      <p:sp>
        <p:nvSpPr>
          <p:cNvPr id="3" name="Subtitl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7582788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First, it has the subject of the essay.</a:t>
            </a:r>
            <a:endParaRPr lang="fr-FR" dirty="0"/>
          </a:p>
        </p:txBody>
      </p:sp>
      <p:sp>
        <p:nvSpPr>
          <p:cNvPr id="3" name="Subtitl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4024896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dirty="0" smtClean="0"/>
              <a:t>Next, it includes your opinion/focus/point of view on that subject</a:t>
            </a:r>
            <a:endParaRPr lang="fr-FR" dirty="0"/>
          </a:p>
        </p:txBody>
      </p:sp>
      <p:sp>
        <p:nvSpPr>
          <p:cNvPr id="3" name="Subtitl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2176269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Finally, it lists the three main ideas you will elaborate.</a:t>
            </a:r>
            <a:endParaRPr lang="fr-FR" dirty="0"/>
          </a:p>
        </p:txBody>
      </p:sp>
      <p:sp>
        <p:nvSpPr>
          <p:cNvPr id="3" name="Subtitl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31809271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So really, it’s a preview of what you’re going to say</a:t>
            </a:r>
            <a:endParaRPr lang="fr-FR" dirty="0"/>
          </a:p>
        </p:txBody>
      </p:sp>
      <p:sp>
        <p:nvSpPr>
          <p:cNvPr id="3" name="Subtitle 2"/>
          <p:cNvSpPr>
            <a:spLocks noGrp="1"/>
          </p:cNvSpPr>
          <p:nvPr>
            <p:ph type="subTitle" idx="1"/>
          </p:nvPr>
        </p:nvSpPr>
        <p:spPr/>
        <p:txBody>
          <a:bodyPr/>
          <a:lstStyle/>
          <a:p>
            <a:endParaRPr lang="fr-FR"/>
          </a:p>
        </p:txBody>
      </p:sp>
    </p:spTree>
    <p:extLst>
      <p:ext uri="{BB962C8B-B14F-4D97-AF65-F5344CB8AC3E}">
        <p14:creationId xmlns:p14="http://schemas.microsoft.com/office/powerpoint/2010/main" val="12747368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709</Words>
  <Application>Microsoft Office PowerPoint</Application>
  <PresentationFormat>On-screen Show (4:3)</PresentationFormat>
  <Paragraphs>67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Incredible Introductions</vt:lpstr>
      <vt:lpstr>Every essay introduction has a few essential, and simple parts.</vt:lpstr>
      <vt:lpstr>Once you’ve annotated and brainstormed ideas for your essay and you have your three main points, you’re ready to develop a thesis.</vt:lpstr>
      <vt:lpstr>So what’s a thesis?</vt:lpstr>
      <vt:lpstr>Think of it as the guiding statement for the rest of your essay. It has three parts.</vt:lpstr>
      <vt:lpstr>First, it has the subject of the essay.</vt:lpstr>
      <vt:lpstr>Next, it includes your opinion/focus/point of view on that subject</vt:lpstr>
      <vt:lpstr>Finally, it lists the three main ideas you will elaborate.</vt:lpstr>
      <vt:lpstr>So really, it’s a preview of what you’re going to say</vt:lpstr>
      <vt:lpstr>Let’s look at how to develop a thesis with a practice question:</vt:lpstr>
      <vt:lpstr>Brainstorming</vt:lpstr>
      <vt:lpstr>So – now I have my three main points:</vt:lpstr>
      <vt:lpstr>I just need to work it into a clear sentence: my thesis</vt:lpstr>
      <vt:lpstr>So – I put my thesis first.  Right?</vt:lpstr>
      <vt:lpstr>The Hook</vt:lpstr>
      <vt:lpstr>PowerPoint Presentation</vt:lpstr>
      <vt:lpstr>Add some background information</vt:lpstr>
      <vt:lpstr>And put it all together!</vt:lpstr>
      <vt:lpstr>Stick to the plan</vt:lpstr>
    </vt:vector>
  </TitlesOfParts>
  <Company>BCEO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Incredible Introductions</dc:title>
  <dc:creator>Julie Topp</dc:creator>
  <cp:lastModifiedBy>Gordon A Burt</cp:lastModifiedBy>
  <cp:revision>19</cp:revision>
  <dcterms:created xsi:type="dcterms:W3CDTF">2014-03-18T12:07:29Z</dcterms:created>
  <dcterms:modified xsi:type="dcterms:W3CDTF">2018-05-01T20:47:04Z</dcterms:modified>
</cp:coreProperties>
</file>